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0"/>
  </p:handoutMasterIdLst>
  <p:sldIdLst>
    <p:sldId id="256" r:id="rId2"/>
    <p:sldId id="262" r:id="rId3"/>
    <p:sldId id="264" r:id="rId4"/>
    <p:sldId id="265" r:id="rId5"/>
    <p:sldId id="258" r:id="rId6"/>
    <p:sldId id="260" r:id="rId7"/>
    <p:sldId id="266" r:id="rId8"/>
    <p:sldId id="263" r:id="rId9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E42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73" autoAdjust="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CF375B-7B18-4248-B7D0-B6BAB147FB7C}">
      <dsp:nvSpPr>
        <dsp:cNvPr id="0" name=""/>
        <dsp:cNvSpPr/>
      </dsp:nvSpPr>
      <dsp:spPr>
        <a:xfrm>
          <a:off x="0" y="1405"/>
          <a:ext cx="5828110" cy="60606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>
              <a:solidFill>
                <a:schemeClr val="tx1"/>
              </a:solidFill>
            </a:rPr>
            <a:t>Poskytovanie odborného personálu a techniky na spracovanie BRO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1405"/>
        <a:ext cx="5828110" cy="606060"/>
      </dsp:txXfrm>
    </dsp:sp>
    <dsp:sp modelId="{23188F0E-6B22-47B3-B1E3-D5BBA4F3DD37}">
      <dsp:nvSpPr>
        <dsp:cNvPr id="0" name=""/>
        <dsp:cNvSpPr/>
      </dsp:nvSpPr>
      <dsp:spPr>
        <a:xfrm>
          <a:off x="0" y="691404"/>
          <a:ext cx="5828110" cy="60606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>
              <a:solidFill>
                <a:schemeClr val="tx1"/>
              </a:solidFill>
            </a:rPr>
            <a:t>Poradenstvo pri skládkach, ako aj komplexnom spracovávaní a ošetrovaní kompostu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691404"/>
        <a:ext cx="5828110" cy="606060"/>
      </dsp:txXfrm>
    </dsp:sp>
    <dsp:sp modelId="{905B8679-8F9E-4A45-9AAE-EC7F67F0F9F0}">
      <dsp:nvSpPr>
        <dsp:cNvPr id="0" name=""/>
        <dsp:cNvSpPr/>
      </dsp:nvSpPr>
      <dsp:spPr>
        <a:xfrm>
          <a:off x="0" y="1409022"/>
          <a:ext cx="5828110" cy="60606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>
              <a:solidFill>
                <a:schemeClr val="tx1"/>
              </a:solidFill>
            </a:rPr>
            <a:t>Drvenie – homogenizácia naskladneného BRO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1409022"/>
        <a:ext cx="5828110" cy="606060"/>
      </dsp:txXfrm>
    </dsp:sp>
    <dsp:sp modelId="{F133933A-341B-4D85-945A-978B8BF07D5E}">
      <dsp:nvSpPr>
        <dsp:cNvPr id="0" name=""/>
        <dsp:cNvSpPr/>
      </dsp:nvSpPr>
      <dsp:spPr>
        <a:xfrm>
          <a:off x="0" y="2064804"/>
          <a:ext cx="5828110" cy="60606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>
              <a:solidFill>
                <a:schemeClr val="tx1"/>
              </a:solidFill>
            </a:rPr>
            <a:t>Zvoz a odvoz BRO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2064804"/>
        <a:ext cx="5828110" cy="606060"/>
      </dsp:txXfrm>
    </dsp:sp>
    <dsp:sp modelId="{ABF4D5C8-51D3-45C6-A001-A1357FC401A2}">
      <dsp:nvSpPr>
        <dsp:cNvPr id="0" name=""/>
        <dsp:cNvSpPr/>
      </dsp:nvSpPr>
      <dsp:spPr>
        <a:xfrm>
          <a:off x="0" y="2751504"/>
          <a:ext cx="5828110" cy="60606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>
              <a:solidFill>
                <a:schemeClr val="tx1"/>
              </a:solidFill>
            </a:rPr>
            <a:t>Následné vyupratovanie drviaceho stanovišťa aj miest zvozu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2751504"/>
        <a:ext cx="5828110" cy="606060"/>
      </dsp:txXfrm>
    </dsp:sp>
    <dsp:sp modelId="{66141A18-1C02-44F3-9235-F40D68C172DB}">
      <dsp:nvSpPr>
        <dsp:cNvPr id="0" name=""/>
        <dsp:cNvSpPr/>
      </dsp:nvSpPr>
      <dsp:spPr>
        <a:xfrm>
          <a:off x="0" y="3438204"/>
          <a:ext cx="5828110" cy="60606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>
              <a:solidFill>
                <a:schemeClr val="tx1"/>
              </a:solidFill>
            </a:rPr>
            <a:t>Mulčovanie s ramenom do 6m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3438204"/>
        <a:ext cx="5828110" cy="606060"/>
      </dsp:txXfrm>
    </dsp:sp>
    <dsp:sp modelId="{4222BAB6-0D3B-4EBE-8014-C6388BBC8A7B}">
      <dsp:nvSpPr>
        <dsp:cNvPr id="0" name=""/>
        <dsp:cNvSpPr/>
      </dsp:nvSpPr>
      <dsp:spPr>
        <a:xfrm>
          <a:off x="0" y="4124904"/>
          <a:ext cx="5828110" cy="60606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>
              <a:solidFill>
                <a:schemeClr val="tx1"/>
              </a:solidFill>
            </a:rPr>
            <a:t>Opilovanie (presvetľovanie) ciest kotúčovou pílou na ramene do výšky 6m.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4124904"/>
        <a:ext cx="5828110" cy="606060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D50EFB5-F5A6-4FBE-8F01-0B0ACB1F05A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0F8EDB8-6D02-431C-AC1C-9BB6AE50D59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31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238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70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084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211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329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858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665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767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198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994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CF36-49FD-430D-80E9-58EFECB5877E}" type="datetimeFigureOut">
              <a:rPr lang="sk-SK" smtClean="0"/>
              <a:pPr/>
              <a:t>23. 2. 2022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0D2ADB-2876-40E2-B554-476E91775D2E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902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h.asist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0712110-0BC1-4B31-B3BB-63B44222E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66B5F3-C053-4580-B04A-1EF949888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40DDD4-226F-4688-AA08-852F8ED9B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968" y="962902"/>
            <a:ext cx="5056632" cy="2380828"/>
          </a:xfrm>
        </p:spPr>
        <p:txBody>
          <a:bodyPr>
            <a:normAutofit fontScale="90000"/>
          </a:bodyPr>
          <a:lstStyle/>
          <a:p>
            <a:r>
              <a:rPr lang="sk-SK" altLang="sk-SK" sz="4100" b="1" dirty="0" smtClean="0">
                <a:latin typeface="Colonna MT" pitchFamily="82" charset="0"/>
              </a:rPr>
              <a:t/>
            </a:r>
            <a:br>
              <a:rPr lang="sk-SK" altLang="sk-SK" sz="4100" b="1" dirty="0" smtClean="0">
                <a:latin typeface="Colonna MT" pitchFamily="82" charset="0"/>
              </a:rPr>
            </a:br>
            <a:r>
              <a:rPr lang="sk-SK" altLang="sk-SK" sz="4100" b="1" dirty="0" smtClean="0">
                <a:latin typeface="Colonna MT" pitchFamily="82" charset="0"/>
              </a:rPr>
              <a:t>MH </a:t>
            </a:r>
            <a:r>
              <a:rPr lang="sk-SK" altLang="sk-SK" sz="4100" b="1" dirty="0">
                <a:latin typeface="Colonna MT" pitchFamily="82" charset="0"/>
              </a:rPr>
              <a:t>ASIST, </a:t>
            </a:r>
            <a:r>
              <a:rPr lang="sk-SK" altLang="sk-SK" sz="4100" b="1" cap="none" dirty="0" smtClean="0"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Colonna MT" pitchFamily="82" charset="0"/>
              </a:rPr>
              <a:t>s.r.o.</a:t>
            </a:r>
            <a:br>
              <a:rPr lang="sk-SK" altLang="sk-SK" sz="4100" b="1" cap="none" dirty="0" smtClean="0"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Colonna MT" pitchFamily="82" charset="0"/>
              </a:rPr>
            </a:br>
            <a:r>
              <a:rPr lang="sk-SK" altLang="sk-SK" sz="4100" b="1" dirty="0" smtClean="0">
                <a:latin typeface="Colonna MT" pitchFamily="82" charset="0"/>
              </a:rPr>
              <a:t>Registrovaný </a:t>
            </a:r>
            <a:r>
              <a:rPr lang="sk-SK" altLang="sk-SK" sz="4100" b="1" dirty="0">
                <a:latin typeface="Colonna MT" pitchFamily="82" charset="0"/>
              </a:rPr>
              <a:t>sociálny </a:t>
            </a:r>
            <a:r>
              <a:rPr lang="sk-SK" altLang="sk-SK" sz="4100" b="1" dirty="0" smtClean="0">
                <a:latin typeface="Colonna MT" pitchFamily="82" charset="0"/>
              </a:rPr>
              <a:t>podnik</a:t>
            </a:r>
            <a:br>
              <a:rPr lang="sk-SK" altLang="sk-SK" sz="4100" b="1" dirty="0" smtClean="0">
                <a:latin typeface="Colonna MT" pitchFamily="82" charset="0"/>
              </a:rPr>
            </a:br>
            <a:endParaRPr lang="sk-SK" sz="4100" b="1" dirty="0">
              <a:latin typeface="Colonna MT" pitchFamily="82" charset="0"/>
            </a:endParaRPr>
          </a:p>
        </p:txBody>
      </p:sp>
      <p:pic>
        <p:nvPicPr>
          <p:cNvPr id="4" name="Obrázok 3" descr="MH ASIST Tapeta.jpg">
            <a:extLst>
              <a:ext uri="{FF2B5EF4-FFF2-40B4-BE49-F238E27FC236}">
                <a16:creationId xmlns:a16="http://schemas.microsoft.com/office/drawing/2014/main" xmlns="" id="{B032EB59-F929-450F-B848-CF57C0F89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31571" y="927144"/>
            <a:ext cx="4960442" cy="3137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CED634-E2D0-4AB7-96DD-816C9B52C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CDDCDFB-696D-4FDF-9B58-24F71B7C3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10800000" flipV="1">
            <a:off x="649224" y="3648456"/>
            <a:ext cx="5266944" cy="9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777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3A122A88-3557-4FF4-BF33-27CC70554EBA}"/>
              </a:ext>
            </a:extLst>
          </p:cNvPr>
          <p:cNvSpPr txBox="1"/>
          <p:nvPr/>
        </p:nvSpPr>
        <p:spPr>
          <a:xfrm>
            <a:off x="557784" y="852256"/>
            <a:ext cx="10370628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k-SK" sz="3200" b="1" dirty="0" smtClean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Komplexná ponuka služieb MH </a:t>
            </a:r>
            <a:r>
              <a:rPr lang="sk-SK" sz="3200" b="1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ASIST, s.r.o., </a:t>
            </a:r>
            <a:r>
              <a:rPr lang="sk-SK" sz="3200" b="1" dirty="0" err="1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r.s.p</a:t>
            </a:r>
            <a:r>
              <a:rPr lang="sk-SK" sz="3200" b="1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</a:pPr>
            <a:endParaRPr lang="sk-SK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sk-SK" sz="18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1) </a:t>
            </a:r>
            <a:r>
              <a:rPr lang="sk-SK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</a:t>
            </a:r>
            <a:r>
              <a:rPr lang="sk-SK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oskytovanie </a:t>
            </a:r>
            <a:r>
              <a:rPr lang="sk-SK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služieb v </a:t>
            </a:r>
            <a:r>
              <a:rPr lang="sk-SK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</a:t>
            </a:r>
            <a:r>
              <a:rPr lang="sk-SK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esopestovateľskej</a:t>
            </a:r>
            <a:r>
              <a:rPr lang="sk-SK" sz="1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činnosti,</a:t>
            </a:r>
            <a:r>
              <a:rPr lang="sk-SK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výsadba a ošetrovanie </a:t>
            </a:r>
            <a:r>
              <a:rPr lang="sk-SK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porastov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2) </a:t>
            </a:r>
            <a:r>
              <a:rPr lang="sk-SK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Zvoz a odvoz drevnej hmoty prostredníctvom vyvážiacej súpravy 10 ton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5" name="Obrázok 4" descr="Obrázok, na ktorom je vnútri&#10;&#10;Automaticky generovaný popis">
            <a:extLst>
              <a:ext uri="{FF2B5EF4-FFF2-40B4-BE49-F238E27FC236}">
                <a16:creationId xmlns:a16="http://schemas.microsoft.com/office/drawing/2014/main" xmlns="" id="{05C0A0A4-C85E-4460-8BF4-BD539824B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043" y="2999232"/>
            <a:ext cx="4245168" cy="25786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Obrázok 6" descr="Obrázok, na ktorom je strom, nákladné auto, vonkajšie, príves&#10;&#10;Automaticky generovaný popis">
            <a:extLst>
              <a:ext uri="{FF2B5EF4-FFF2-40B4-BE49-F238E27FC236}">
                <a16:creationId xmlns:a16="http://schemas.microsoft.com/office/drawing/2014/main" xmlns="" id="{C2B71A3C-A442-4FB8-A5AA-4FB730B30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80" y="2998905"/>
            <a:ext cx="3994352" cy="2577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1248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9768" y="685800"/>
            <a:ext cx="112836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3) </a:t>
            </a:r>
            <a:r>
              <a:rPr lang="sk-SK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Zvoz a približovanie biologicky rozložiteľných odpadov „BRO“ (</a:t>
            </a:r>
            <a:r>
              <a:rPr lang="sk-SK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konárovina</a:t>
            </a:r>
            <a:r>
              <a:rPr lang="sk-SK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zelený odpad zo záhrad,..)</a:t>
            </a:r>
          </a:p>
          <a:p>
            <a:pPr marL="285750" indent="-285750"/>
            <a:r>
              <a:rPr lang="sk-SK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z miesta vzniku k drviacemu, homogenizačnému zariadeniu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4) </a:t>
            </a:r>
            <a:r>
              <a:rPr lang="sk-SK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Spracovanie, zhomogenizovanie BRO prostredníctvom kompostovacieho vozu s vlastnou hydraulickou rukou pre nakládku</a:t>
            </a:r>
          </a:p>
        </p:txBody>
      </p:sp>
      <p:pic>
        <p:nvPicPr>
          <p:cNvPr id="4" name="Obrázok 4" descr="Obrázok, na ktorom je obloha, vonkajšie, nákladné auto, doprava&#10;&#10;Automaticky generovaný popis">
            <a:extLst>
              <a:ext uri="{FF2B5EF4-FFF2-40B4-BE49-F238E27FC236}">
                <a16:creationId xmlns:a16="http://schemas.microsoft.com/office/drawing/2014/main" xmlns="" id="{BB2A7E91-9BA7-45BC-8DC3-0E7E9A288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56" y="2383955"/>
            <a:ext cx="3047075" cy="2398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Zástupný symbol obsahu 4" descr="IMG_7552bn.jpg">
            <a:extLst>
              <a:ext uri="{FF2B5EF4-FFF2-40B4-BE49-F238E27FC236}">
                <a16:creationId xmlns:a16="http://schemas.microsoft.com/office/drawing/2014/main" xmlns="" id="{15D17A6D-27A4-49D9-860E-FC0A202AF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78046" y="3573952"/>
            <a:ext cx="3150770" cy="2442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Obrázek 6" descr="20211201_111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2536" y="2000250"/>
            <a:ext cx="3038856" cy="2279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Obrázek 7" descr="ch27acr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528" y="3555802"/>
            <a:ext cx="3508248" cy="2336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86968" y="484632"/>
            <a:ext cx="82570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5) </a:t>
            </a:r>
            <a:r>
              <a:rPr lang="sk-SK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Mulčovanie</a:t>
            </a:r>
            <a:r>
              <a:rPr lang="sk-SK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nedostupných svahovitých terénov s </a:t>
            </a:r>
            <a:r>
              <a:rPr lang="sk-SK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mulčovacím</a:t>
            </a:r>
            <a:r>
              <a:rPr lang="sk-SK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ramenom do 6m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6) </a:t>
            </a:r>
            <a:r>
              <a:rPr lang="sk-SK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Opilovanie, presvetľovanie ciest od prevísajúcich konárov s ramenom do výšky 6m</a:t>
            </a:r>
            <a:endParaRPr lang="sk-SK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Obrázok 5" descr="Obrázok, na ktorom je trávnik, vonkajšie, bager&#10;&#10;Automaticky generovaný popis">
            <a:extLst>
              <a:ext uri="{FF2B5EF4-FFF2-40B4-BE49-F238E27FC236}">
                <a16:creationId xmlns:a16="http://schemas.microsoft.com/office/drawing/2014/main" xmlns="" id="{11607147-62A7-4B35-82DB-02CAFEB71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38" y="1399419"/>
            <a:ext cx="4335224" cy="288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7" descr="Obrázok, na ktorom je trávnik, vonkajšie, obloha, cesta&#10;&#10;Automaticky generovaný popis">
            <a:extLst>
              <a:ext uri="{FF2B5EF4-FFF2-40B4-BE49-F238E27FC236}">
                <a16:creationId xmlns:a16="http://schemas.microsoft.com/office/drawing/2014/main" xmlns="" id="{DE88715E-06CB-45E7-8E1B-3BC7EF281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635" y="1310852"/>
            <a:ext cx="4525685" cy="2919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10" descr="Obrázok, na ktorom je strom, vonkajšie, trávnik, cesta&#10;&#10;Automaticky generovaný popis">
            <a:extLst>
              <a:ext uri="{FF2B5EF4-FFF2-40B4-BE49-F238E27FC236}">
                <a16:creationId xmlns:a16="http://schemas.microsoft.com/office/drawing/2014/main" xmlns="" id="{BF1C7904-9813-4AD9-87F2-0BB92BAFA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849" y="2811468"/>
            <a:ext cx="3301896" cy="2577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810017-D92D-4C2A-B2DE-2854440C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5" y="804519"/>
            <a:ext cx="3428999" cy="1049235"/>
          </a:xfrm>
        </p:spPr>
        <p:txBody>
          <a:bodyPr>
            <a:normAutofit/>
          </a:bodyPr>
          <a:lstStyle/>
          <a:p>
            <a:pPr algn="ctr"/>
            <a:r>
              <a:rPr lang="sk-SK" i="1" dirty="0" smtClean="0">
                <a:effectLst/>
                <a:latin typeface="Constantia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           Služby</a:t>
            </a:r>
            <a:r>
              <a:rPr lang="sk-SK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dirty="0">
                <a:effectLst/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>
              <a:latin typeface="Constantia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Poskytovanie odborného poradenstva a techniky na spracovanie „BRO“ </a:t>
            </a:r>
          </a:p>
          <a:p>
            <a:pPr lvl="0"/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Poradenstvo pri zakladaní </a:t>
            </a:r>
            <a:r>
              <a:rPr lang="sk-SK" sz="2100" dirty="0" err="1" smtClean="0">
                <a:latin typeface="Times New Roman" pitchFamily="18" charset="0"/>
                <a:cs typeface="Times New Roman" pitchFamily="18" charset="0"/>
              </a:rPr>
              <a:t>komunitných</a:t>
            </a: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100" dirty="0" err="1" smtClean="0">
                <a:latin typeface="Times New Roman" pitchFamily="18" charset="0"/>
                <a:cs typeface="Times New Roman" pitchFamily="18" charset="0"/>
              </a:rPr>
              <a:t>kompostární</a:t>
            </a: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Drvenie – homogenizácia naskladneného „BRO“ </a:t>
            </a:r>
          </a:p>
          <a:p>
            <a:pPr lvl="0"/>
            <a:r>
              <a:rPr lang="sk-SK" sz="2100" dirty="0" err="1" smtClean="0">
                <a:latin typeface="Times New Roman" pitchFamily="18" charset="0"/>
                <a:cs typeface="Times New Roman" pitchFamily="18" charset="0"/>
              </a:rPr>
              <a:t>Lesopestevná</a:t>
            </a: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 činnosť – výsadba a ošetrovanie porastov </a:t>
            </a:r>
          </a:p>
          <a:p>
            <a:pPr lvl="0"/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Zvoz a odvoz drevnej hmoty prostredníctvom </a:t>
            </a:r>
            <a:r>
              <a:rPr lang="sk-SK" sz="2100" dirty="0" err="1" smtClean="0">
                <a:latin typeface="Times New Roman" pitchFamily="18" charset="0"/>
                <a:cs typeface="Times New Roman" pitchFamily="18" charset="0"/>
              </a:rPr>
              <a:t>vyvážacej</a:t>
            </a: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 súpravy 10 ton </a:t>
            </a:r>
          </a:p>
          <a:p>
            <a:pPr lvl="0"/>
            <a:r>
              <a:rPr lang="sk-SK" sz="2100" dirty="0" err="1" smtClean="0">
                <a:latin typeface="Times New Roman" pitchFamily="18" charset="0"/>
                <a:cs typeface="Times New Roman" pitchFamily="18" charset="0"/>
              </a:rPr>
              <a:t>Mulčovanie</a:t>
            </a:r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 s ramenom do 6m </a:t>
            </a:r>
          </a:p>
          <a:p>
            <a:pPr lvl="0"/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Opilovanie (presvetľovanie) ciest kotúčovou pílou na ramene do výšky 6m. </a:t>
            </a:r>
          </a:p>
          <a:p>
            <a:pPr lvl="0"/>
            <a:r>
              <a:rPr lang="sk-SK" sz="2100" dirty="0" smtClean="0">
                <a:latin typeface="Times New Roman" pitchFamily="18" charset="0"/>
                <a:cs typeface="Times New Roman" pitchFamily="18" charset="0"/>
              </a:rPr>
              <a:t>V prípade požiadaviek na inú techniku, vieme tak isto pružne zareagovať na základe Vášho konkrétneho dopytu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6591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29C51009-A09A-4689-8E6C-F8FC99E6A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750CFC-E8D7-4E13-A438-4D59CF3B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49" y="371476"/>
            <a:ext cx="3539266" cy="962026"/>
          </a:xfrm>
        </p:spPr>
        <p:txBody>
          <a:bodyPr anchor="ctr">
            <a:normAutofit/>
          </a:bodyPr>
          <a:lstStyle/>
          <a:p>
            <a:r>
              <a:rPr lang="sk-SK" i="1" dirty="0" smtClean="0">
                <a:latin typeface="Constantia" pitchFamily="18" charset="0"/>
                <a:cs typeface="Aharoni" panose="02010803020104030203" pitchFamily="2" charset="-79"/>
              </a:rPr>
              <a:t>           cena</a:t>
            </a:r>
            <a:endParaRPr lang="sk-SK" i="1" dirty="0">
              <a:latin typeface="Constantia" pitchFamily="18" charset="0"/>
              <a:cs typeface="Aharoni" panose="02010803020104030203" pitchFamily="2" charset="-79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EC65442-F244-409C-BF44-C5D6472E8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49FD8E1-CC85-496F-80A2-3C0218042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005840"/>
            <a:ext cx="6130003" cy="489203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Z</a:t>
            </a:r>
            <a:r>
              <a:rPr lang="sk-SK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 </a:t>
            </a:r>
            <a:r>
              <a:rPr lang="sk-SK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vyššie uvedené služby </a:t>
            </a:r>
            <a:r>
              <a:rPr lang="sk-SK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budú </a:t>
            </a:r>
            <a:r>
              <a:rPr lang="sk-SK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spracovávané individuálne cenové ponuky podľa konkrétnych požiadaviek a rozsahu požadovaných prác</a:t>
            </a:r>
            <a:r>
              <a:rPr lang="sk-SK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našim technikom.</a:t>
            </a:r>
            <a:endParaRPr lang="sk-SK" sz="1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sk-SK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Princípom nášho sociálneho podnikania je v prvom rade poskytovať služby samosprávam a fyzickým osobám, ktorým máme povinnosť účtovať 10% DPH.</a:t>
            </a:r>
          </a:p>
          <a:p>
            <a:pPr>
              <a:lnSpc>
                <a:spcPct val="110000"/>
              </a:lnSpc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Samozrejme budeme veľmi radi, keď našimi službami oslovíme aj podnikateľské subjekty, urbariáty a rôzne spoločenstvá vlastníkov, ktorým vzhľadom na hlavne sociálny vplyv nášho podnikania budeme robiť priaznivú cenotvorbu, nakoľko princípom sociálneho podnikania nie je v prvom rade zisk ale sociálny dopad na zamestnanosť hlavne zraniteľných a znevýhodnených osôb.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Euro Sign Symbol stock illustration. Illustration of product - 99841498">
            <a:extLst>
              <a:ext uri="{FF2B5EF4-FFF2-40B4-BE49-F238E27FC236}">
                <a16:creationId xmlns:a16="http://schemas.microsoft.com/office/drawing/2014/main" xmlns="" id="{A2AA0A12-91C6-409F-A7EE-1367A339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83" y="1573178"/>
            <a:ext cx="3773332" cy="40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18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79" y="566929"/>
            <a:ext cx="9603275" cy="868679"/>
          </a:xfrm>
        </p:spPr>
        <p:txBody>
          <a:bodyPr>
            <a:normAutofit/>
          </a:bodyPr>
          <a:lstStyle/>
          <a:p>
            <a:pPr algn="ctr"/>
            <a:r>
              <a:rPr lang="sk-SK" sz="2400" i="1" dirty="0" smtClean="0">
                <a:latin typeface="Constantia" pitchFamily="18" charset="0"/>
              </a:rPr>
              <a:t>Cenník </a:t>
            </a:r>
            <a:r>
              <a:rPr lang="sk-SK" sz="2400" i="1" dirty="0" err="1" smtClean="0">
                <a:latin typeface="Constantia" pitchFamily="18" charset="0"/>
              </a:rPr>
              <a:t>jednotlivÝch</a:t>
            </a:r>
            <a:r>
              <a:rPr lang="sk-SK" sz="2400" i="1" dirty="0" smtClean="0">
                <a:latin typeface="Constantia" pitchFamily="18" charset="0"/>
              </a:rPr>
              <a:t> </a:t>
            </a:r>
            <a:r>
              <a:rPr lang="sk-SK" sz="2400" i="1" dirty="0" err="1" smtClean="0">
                <a:latin typeface="Constantia" pitchFamily="18" charset="0"/>
              </a:rPr>
              <a:t>ponÚkanÝch</a:t>
            </a:r>
            <a:r>
              <a:rPr lang="sk-SK" sz="2400" i="1" dirty="0" smtClean="0">
                <a:latin typeface="Constantia" pitchFamily="18" charset="0"/>
              </a:rPr>
              <a:t> </a:t>
            </a:r>
            <a:r>
              <a:rPr lang="sk-SK" sz="2400" i="1" dirty="0" err="1" smtClean="0">
                <a:latin typeface="Constantia" pitchFamily="18" charset="0"/>
              </a:rPr>
              <a:t>sluŽieb</a:t>
            </a:r>
            <a:endParaRPr lang="sk-SK" sz="2400" i="1" dirty="0">
              <a:latin typeface="Constant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79" y="1188720"/>
            <a:ext cx="9603275" cy="5102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Výsadba sadeníc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stromkov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- 0,30€/kus</a:t>
            </a:r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Príprava plochy pred sadením,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uhádzanie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haluziny - 2,50€/m3</a:t>
            </a:r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Ochrana sadeníc proti zhryzu zverou - 100€/ha</a:t>
            </a:r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Prečistka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, prerezávka od 350€/ha</a:t>
            </a:r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Výžin okolo sadeníc - 285€/ha</a:t>
            </a:r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Ťažobné práce, vypilovanie stromov – cena po obhliadke</a:t>
            </a:r>
          </a:p>
          <a:p>
            <a:pPr>
              <a:buNone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Odvoz - 13€/m3</a:t>
            </a:r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Zvoz haluziny - 120€/hod.</a:t>
            </a:r>
          </a:p>
          <a:p>
            <a:pPr>
              <a:buNone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Traktor plus vlečka 5 ton S3 - 80€/hod.</a:t>
            </a:r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Traktor plus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štiepkovač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- 100€/hod.</a:t>
            </a:r>
          </a:p>
          <a:p>
            <a:pPr>
              <a:buNone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Drvenie - 100€/hod.</a:t>
            </a:r>
          </a:p>
          <a:p>
            <a:pPr>
              <a:buNone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Mulčovanie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- 85€/hod.</a:t>
            </a:r>
          </a:p>
          <a:p>
            <a:pPr>
              <a:buNone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6) 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Opilovanie - 150€/hod.</a:t>
            </a:r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Presuny techniky, pristavenie - 2€/km</a:t>
            </a:r>
          </a:p>
          <a:p>
            <a:pPr>
              <a:buNone/>
            </a:pP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Všetky ceny sú orientačné. Ceny sú uvádzané bez príslušnej DPH.</a:t>
            </a:r>
          </a:p>
          <a:p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7D5E30-AC1C-4BF9-9792-55A25026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pPr algn="ctr"/>
            <a:r>
              <a:rPr lang="sk-SK" dirty="0">
                <a:latin typeface="Constantia" pitchFamily="18" charset="0"/>
              </a:rPr>
              <a:t>Informácie o nás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98749DD-2C75-4DC4-9E24-C31DA78D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8528"/>
            <a:ext cx="9603275" cy="4096512"/>
          </a:xfrm>
        </p:spPr>
        <p:txBody>
          <a:bodyPr>
            <a:noAutofit/>
          </a:bodyPr>
          <a:lstStyle/>
          <a:p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MH ASIST, s.r.o.,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r.s.p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Partizánska 1859/33, Turany 038 53 </a:t>
            </a:r>
          </a:p>
          <a:p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Obchodnom registri Okresného súdu v Žiline oddiel: s.r.o., vložka č.: 74173/L </a:t>
            </a:r>
          </a:p>
          <a:p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IČO: 52952355 </a:t>
            </a:r>
          </a:p>
          <a:p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IČ DPH: SK2121188487 </a:t>
            </a:r>
            <a:endParaRPr lang="sk-SK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Miloš 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Hlavatý – konateľ </a:t>
            </a:r>
          </a:p>
          <a:p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Tel.: +421 905 393 725 </a:t>
            </a:r>
          </a:p>
          <a:p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sk-SK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mh.asist@gmail.com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7535308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335</TotalTime>
  <Words>393</Words>
  <Application>Microsoft Office PowerPoint</Application>
  <PresentationFormat>Vlastní</PresentationFormat>
  <Paragraphs>59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Galéria</vt:lpstr>
      <vt:lpstr> MH ASIST, s.r.o. Registrovaný sociálny podnik </vt:lpstr>
      <vt:lpstr>Snímek 2</vt:lpstr>
      <vt:lpstr>Snímek 3</vt:lpstr>
      <vt:lpstr>Snímek 4</vt:lpstr>
      <vt:lpstr>            Služby </vt:lpstr>
      <vt:lpstr>           cena</vt:lpstr>
      <vt:lpstr>Cenník jednotlivÝch ponÚkanÝch sluŽieb</vt:lpstr>
      <vt:lpstr>Informácie o nás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 ASIST, s.r.o. Registrovaný sociálny podnik</dc:title>
  <dc:creator>Pavlíková Aneta</dc:creator>
  <cp:lastModifiedBy>NTB</cp:lastModifiedBy>
  <cp:revision>25</cp:revision>
  <dcterms:created xsi:type="dcterms:W3CDTF">2022-02-20T18:13:14Z</dcterms:created>
  <dcterms:modified xsi:type="dcterms:W3CDTF">2022-02-23T14:56:06Z</dcterms:modified>
</cp:coreProperties>
</file>